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86E75"/>
        </a:solidFill>
        <a:effectLst/>
        <a:uFillTx/>
        <a:latin typeface="+mn-lt"/>
        <a:ea typeface="+mn-ea"/>
        <a:cs typeface="+mn-cs"/>
        <a:sym typeface="Lucida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ke.qq.com/huodong/notice/index.html" TargetMode="Externa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imweb.io" TargetMode="Externa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下页自我介绍。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分析需求。</a:t>
            </a:r>
          </a:p>
          <a:p>
            <a:pPr/>
            <a:r>
              <a:t>明确需求之后，对比业内方案，避免重复造轮子。</a:t>
            </a:r>
          </a:p>
          <a:p>
            <a:pPr/>
            <a:r>
              <a:t>下页普通的管理系统。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下页 MMRP 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MMRP，数字多媒体内容发布系统</a:t>
            </a:r>
          </a:p>
          <a:p>
            <a:pPr/>
            <a:r>
              <a:t>从零开始编辑页面。</a:t>
            </a:r>
          </a:p>
          <a:p>
            <a:pPr/>
            <a:r>
              <a:t>肯定其价值，积木系统站在他的肩膀上。</a:t>
            </a:r>
          </a:p>
          <a:p>
            <a:pPr/>
            <a:r>
              <a:t>但是……不符合产品的要求。</a:t>
            </a:r>
          </a:p>
          <a:p>
            <a:pPr/>
          </a:p>
          <a:p>
            <a:pPr/>
            <a:r>
              <a:t>说了项目的背景，分析了现有的解决方案，今天的干货！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站在 MMRP 的肩膀上，大致也能揣测系统是什么样的。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我们的可视化和普通的可视化不同，从产品的角度来做可视化：</a:t>
            </a:r>
          </a:p>
          <a:p>
            <a:pPr/>
            <a:r>
              <a:t>丰满的模板，简单的交互。</a:t>
            </a:r>
          </a:p>
          <a:p>
            <a:pPr/>
          </a:p>
          <a:p>
            <a:pPr/>
            <a:r>
              <a:t>刚才一直强调 mmrp 的致命缺陷是组件和系统耦合。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普通组件的生命周期。</a:t>
            </a:r>
          </a:p>
          <a:p>
            <a:pPr/>
            <a:r>
              <a:t>积木系统组件的生命周期。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组件的的组成部分，系统组件的组成部分。</a:t>
            </a:r>
          </a:p>
          <a:p>
            <a:pPr/>
            <a:r>
              <a:t>下页 config.json 。</a:t>
            </a:r>
          </a:p>
          <a:p>
            <a:pPr/>
            <a:r>
              <a:t>组件怎样和系统关联起来？</a:t>
            </a:r>
          </a:p>
          <a:p>
            <a:pPr/>
            <a:r>
              <a:t>config.json 的桥梁作用。</a:t>
            </a:r>
          </a:p>
          <a:p>
            <a:pPr/>
            <a:r>
              <a:t>系统同步组件。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此处应该有字段介绍。</a:t>
            </a:r>
          </a:p>
          <a:p>
            <a:pPr/>
            <a:r>
              <a:t>包含组件资源的存放路径，组件可配置项等等。</a:t>
            </a:r>
          </a:p>
          <a:p>
            <a:pPr/>
            <a:r>
              <a:t>关联组件。</a:t>
            </a:r>
          </a:p>
          <a:p>
            <a:pPr/>
            <a:r>
              <a:t>下页读取组件。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 的角度来说，dom 新增子元素、新增兄弟元素，没有什么技术难点。</a:t>
            </a:r>
          </a:p>
          <a:p>
            <a:pPr/>
            <a:r>
              <a:t>难点是怎样保存这个页面？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系统读取组件。</a:t>
            </a:r>
          </a:p>
          <a:p>
            <a:pPr/>
            <a:r>
              <a:t>直接吐出来，编辑新增的。</a:t>
            </a:r>
          </a:p>
          <a:p>
            <a:pPr/>
            <a:r>
              <a:t>走到这一步也还只是普通组件的流程，还没有切入系统，组件还不能编辑、刷新。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自我介绍，强调 IMWeb Team ，业务引导到运营。</a:t>
            </a:r>
          </a:p>
          <a:p>
            <a:pPr/>
            <a:r>
              <a:t>下页产品妹子图。</a:t>
            </a:r>
          </a:p>
          <a:p>
            <a:pPr/>
            <a:r>
              <a:t>运营活动。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系统包裹组件。</a:t>
            </a:r>
          </a:p>
          <a:p>
            <a:pPr/>
            <a:r>
              <a:t>单个组件可以正常跑起来，并且系统通过包裹的形式增强了，让它可以编辑、实时刷新，那么多个组件的组合呢？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难点是怎样保存这个页面？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 的角度来说，dom 新增子元素、新增兄弟元素，没有什么技术难点。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从页面的角度来讲，到底要保存什么？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只能保存数据！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还原流程！</a:t>
            </a:r>
          </a:p>
          <a:p>
            <a:pPr/>
            <a:r>
              <a:t>冒出了个新的概念，模板，过度到模板。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组件花了很长的篇幅，组件的重要性。</a:t>
            </a:r>
          </a:p>
          <a:p>
            <a:pPr/>
            <a:r>
              <a:t>弱化模板的概念。</a:t>
            </a:r>
          </a:p>
          <a:p>
            <a:pPr/>
            <a:r>
              <a:t>产品眼里的模板，开发眼里的模板。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积木系统的由来时候放了这张图谱，其实他应该是这样的。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模板在系统中的位置。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config.json的作用和组件的 config.json类似。</a:t>
            </a:r>
          </a:p>
          <a:p>
            <a:pPr/>
            <a:r>
              <a:t>系统同步模板。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跟产品妹子亲密接触。</a:t>
            </a:r>
          </a:p>
          <a:p>
            <a:pPr/>
            <a:r>
              <a:t>左边是运营，右边是技术哥。</a:t>
            </a:r>
          </a:p>
          <a:p>
            <a:pPr/>
            <a:r>
              <a:t>做的页面到底是什么样的呢？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系统的目的；</a:t>
            </a:r>
          </a:p>
          <a:p>
            <a:pPr/>
            <a:r>
              <a:t>截图预览，现场演示；</a:t>
            </a:r>
          </a:p>
          <a:p>
            <a:pPr/>
            <a:r>
              <a:t>总体流程图；</a:t>
            </a:r>
          </a:p>
          <a:p>
            <a:pPr/>
            <a:r>
              <a:t>ER 图；</a:t>
            </a:r>
          </a:p>
          <a:p>
            <a:pPr/>
            <a:r>
              <a:t>目录结构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总体逻辑，数据流。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普通的构建流程，资源压缩、合并等等。</a:t>
            </a:r>
          </a:p>
          <a:p>
            <a:pPr/>
            <a:r>
              <a:t>对资源的处理非常细腻，区别于市面上类似系统的处理方式。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系统内直接访问。</a:t>
            </a:r>
          </a:p>
          <a:p>
            <a:pPr/>
            <a:r>
              <a:t>args 发布到 CDN 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回顾一下：</a:t>
            </a:r>
          </a:p>
          <a:p>
            <a:pPr/>
            <a:r>
              <a:t>系统的背景，行业类似的解决方案，系统的组成部分以及逻辑流程。</a:t>
            </a:r>
          </a:p>
          <a:p>
            <a:pPr/>
            <a:r>
              <a:t>时间的关系，也有很多东西没有讲：</a:t>
            </a:r>
          </a:p>
          <a:p>
            <a:pPr/>
            <a:r>
              <a:t>比如为了更方便的包裹组件，我们怎样规范组件的编写模式；</a:t>
            </a:r>
          </a:p>
          <a:p>
            <a:pPr/>
            <a:r>
              <a:t>为了让组件的包裹、组件的增删改更加的容易控制，我们还有 Editor 的抽象，就是一个编辑页就是一个 Editor 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系统展示……</a:t>
            </a:r>
          </a:p>
          <a:p>
            <a:pPr/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http://ke.qq.com/huodong/notice/index.html</a:t>
            </a:r>
          </a:p>
          <a:p>
            <a:pPr/>
          </a:p>
          <a:p>
            <a:pPr/>
            <a:r>
              <a:t>下页未来的计划。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thinks, jqueryui, bootstrap, requirejs 都是开源的，必须开源给业界以回馈。</a:t>
            </a:r>
          </a:p>
          <a:p>
            <a:pPr/>
            <a:r>
              <a:t>很多细节需要完善，所以现在还没有开源。</a:t>
            </a:r>
          </a:p>
          <a:p>
            <a:pPr/>
          </a:p>
          <a:p>
            <a:pPr/>
            <a:r>
              <a:t>开源时间；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imweb.io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刚才很多细节需要完善，其中就有和组件相关的；</a:t>
            </a:r>
          </a:p>
          <a:p>
            <a:pPr/>
            <a:r>
              <a:t>更广泛的组件接入；</a:t>
            </a:r>
          </a:p>
          <a:p>
            <a:pPr/>
            <a:r>
              <a:t>组件调试构件；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7" name="Shape 4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搭配使用。</a:t>
            </a:r>
          </a:p>
          <a:p>
            <a:pPr/>
            <a:r>
              <a:t>不只是追求静态的页面，推动后台 CGI 体系。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下页 Q &amp; A 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结构类似。</a:t>
            </a:r>
          </a:p>
          <a:p>
            <a:pPr/>
            <a:r>
              <a:t>机械重复。</a:t>
            </a:r>
          </a:p>
          <a:p>
            <a:pPr/>
            <a:r>
              <a:t>赶时间。</a:t>
            </a:r>
          </a:p>
          <a:p>
            <a:pPr/>
            <a:r>
              <a:t>开发人员的成就感？</a:t>
            </a:r>
          </a:p>
          <a:p>
            <a:pPr/>
            <a:r>
              <a:t>下页 don’t repeat yourself.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为产品运营而生，剥去绚丽的交互，完成 80% 朴实的需求。</a:t>
            </a:r>
          </a:p>
          <a:p>
            <a:pPr/>
            <a:r>
              <a:t>一腔热血的想当然是不行的。</a:t>
            </a:r>
          </a:p>
          <a:p>
            <a:pPr/>
            <a:r>
              <a:t>我们再次明确下系统的需求。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快速过到下一页</a:t>
            </a:r>
            <a:r>
              <a:t>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这个原则是通用的，但是谈的更多的技术哥，产品妹子的需求？</a:t>
            </a:r>
          </a:p>
          <a:p>
            <a:pPr/>
            <a:r>
              <a:t>现场是否有产品？</a:t>
            </a:r>
          </a:p>
          <a:p>
            <a:pPr/>
            <a:r>
              <a:t>产品运营是一个系统的工程，包含非常多的内容，其中活动是比较重要的一个推广手段。我们今天要讨论的，严格意义来说是运营活动的需求。</a:t>
            </a:r>
          </a:p>
          <a:p>
            <a:pPr/>
            <a:r>
              <a:t>下页剖析产品的需求。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就产品运营方面来说：</a:t>
            </a:r>
          </a:p>
          <a:p>
            <a:pPr/>
            <a:r>
              <a:t>时效时效时效！节假日、网络热点等等等等。</a:t>
            </a:r>
          </a:p>
          <a:p>
            <a:pPr/>
          </a:p>
          <a:p>
            <a:pPr/>
            <a:r>
              <a:t>产品风格对运营活动的影响，慢节奏，少但是精品！</a:t>
            </a:r>
          </a:p>
          <a:p>
            <a:pPr/>
            <a:r>
              <a:t>铺天盖地，量要大！鬼畜模式！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第三次展示这个图了！</a:t>
            </a:r>
          </a:p>
          <a:p>
            <a:pPr/>
            <a:r>
              <a:t>妹子：时效，量大！</a:t>
            </a:r>
          </a:p>
          <a:p>
            <a:pPr/>
            <a:r>
              <a:t>哥哥：开发周期，任务繁多。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为产品运营而生，剥去绚丽的交互，完成 80% 朴实的需求。</a:t>
            </a:r>
          </a:p>
          <a:p>
            <a:pPr/>
            <a:r>
              <a:t>这是一个非常让人兴奋的想法，但只靠一腔热血是不行的。</a:t>
            </a:r>
          </a:p>
          <a:p>
            <a:pPr/>
            <a:r>
              <a:t>我们先冷静下来，再次明确下系统的需求。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859901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A198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93A1A1"/>
                </a:solidFill>
              </a:defRPr>
            </a:lvl1pPr>
            <a:lvl2pPr>
              <a:spcBef>
                <a:spcPts val="2400"/>
              </a:spcBef>
              <a:defRPr>
                <a:solidFill>
                  <a:srgbClr val="93A1A1"/>
                </a:solidFill>
              </a:defRPr>
            </a:lvl2pPr>
            <a:lvl3pPr>
              <a:spcBef>
                <a:spcPts val="2400"/>
              </a:spcBef>
              <a:defRPr>
                <a:solidFill>
                  <a:srgbClr val="93A1A1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93A1A1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93A1A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A198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>
                <a:solidFill>
                  <a:srgbClr val="839496"/>
                </a:solidFill>
              </a:defRPr>
            </a:lvl1pPr>
            <a:lvl2pPr marL="1256620" indent="-494620">
              <a:spcBef>
                <a:spcPts val="3800"/>
              </a:spcBef>
              <a:defRPr sz="3200">
                <a:solidFill>
                  <a:srgbClr val="839496"/>
                </a:solidFill>
              </a:defRPr>
            </a:lvl2pPr>
            <a:lvl3pPr marL="1701120" indent="-494620">
              <a:spcBef>
                <a:spcPts val="3800"/>
              </a:spcBef>
              <a:defRPr sz="3200">
                <a:solidFill>
                  <a:srgbClr val="839496"/>
                </a:solidFill>
              </a:defRPr>
            </a:lvl3pPr>
            <a:lvl4pPr marL="2145620" indent="-494620">
              <a:spcBef>
                <a:spcPts val="3800"/>
              </a:spcBef>
              <a:defRPr sz="3200">
                <a:solidFill>
                  <a:srgbClr val="839496"/>
                </a:solidFill>
              </a:defRPr>
            </a:lvl4pPr>
            <a:lvl5pPr marL="2590120" indent="-494620">
              <a:spcBef>
                <a:spcPts val="3800"/>
              </a:spcBef>
              <a:defRPr sz="3200">
                <a:solidFill>
                  <a:srgbClr val="83949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9496"/>
                </a:solidFill>
              </a:defRPr>
            </a:lvl1pPr>
            <a:lvl2pPr>
              <a:defRPr>
                <a:solidFill>
                  <a:srgbClr val="839496"/>
                </a:solidFill>
              </a:defRPr>
            </a:lvl2pPr>
            <a:lvl3pPr>
              <a:defRPr>
                <a:solidFill>
                  <a:srgbClr val="839496"/>
                </a:solidFill>
              </a:defRPr>
            </a:lvl3pPr>
            <a:lvl4pPr>
              <a:defRPr>
                <a:solidFill>
                  <a:srgbClr val="839496"/>
                </a:solidFill>
              </a:defRPr>
            </a:lvl4pPr>
            <a:lvl5pPr>
              <a:defRPr>
                <a:solidFill>
                  <a:srgbClr val="83949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A198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A198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de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"/>
          </p:nvPr>
        </p:nvSpPr>
        <p:spPr>
          <a:xfrm>
            <a:off x="647700" y="476250"/>
            <a:ext cx="11696700" cy="8775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4B16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4B16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4B16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4B16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body" idx="1"/>
          </p:nvPr>
        </p:nvSpPr>
        <p:spPr>
          <a:xfrm>
            <a:off x="647700" y="482600"/>
            <a:ext cx="11696700" cy="8775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3600">
                <a:solidFill>
                  <a:srgbClr val="0736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Dark">
    <p:bg>
      <p:bgPr>
        <a:solidFill>
          <a:srgbClr val="0736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859901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1270000" y="5029200"/>
            <a:ext cx="10464800" cy="165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93A1A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586E75"/>
          </a:solidFill>
          <a:uFillTx/>
          <a:latin typeface="+mn-lt"/>
          <a:ea typeface="+mn-ea"/>
          <a:cs typeface="+mn-cs"/>
          <a:sym typeface="LucidaGrand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eg"/><Relationship Id="rId4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Relationship Id="rId4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48166" y="114300"/>
            <a:ext cx="10464801" cy="3302000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solidFill>
                  <a:srgbClr val="859901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积木系统</a:t>
            </a:r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2861733" y="3702050"/>
            <a:ext cx="10464801" cy="1651000"/>
          </a:xfrm>
          <a:prstGeom prst="rect">
            <a:avLst/>
          </a:prstGeom>
        </p:spPr>
        <p:txBody>
          <a:bodyPr/>
          <a:lstStyle/>
          <a:p>
            <a:pPr/>
            <a:r>
              <a:t>——    工业化运营的尝试</a:t>
            </a:r>
          </a:p>
        </p:txBody>
      </p:sp>
      <p:sp>
        <p:nvSpPr>
          <p:cNvPr id="147" name="Shape 147"/>
          <p:cNvSpPr/>
          <p:nvPr/>
        </p:nvSpPr>
        <p:spPr>
          <a:xfrm>
            <a:off x="5437051" y="5842000"/>
            <a:ext cx="213069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jerojiang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2377537" y="4102045"/>
            <a:ext cx="14438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839496"/>
                </a:solidFill>
              </a:defRPr>
            </a:lvl1pPr>
          </a:lstStyle>
          <a:p>
            <a:pPr/>
            <a:r>
              <a:t>DRY</a:t>
            </a:r>
          </a:p>
        </p:txBody>
      </p:sp>
      <p:sp>
        <p:nvSpPr>
          <p:cNvPr id="195" name="Shape 195"/>
          <p:cNvSpPr/>
          <p:nvPr/>
        </p:nvSpPr>
        <p:spPr>
          <a:xfrm>
            <a:off x="7726426" y="4168720"/>
            <a:ext cx="3289301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839496"/>
                </a:solidFill>
              </a:defRPr>
            </a:lvl1pPr>
          </a:lstStyle>
          <a:p>
            <a:pPr/>
            <a:r>
              <a:t>时效、快速</a:t>
            </a:r>
          </a:p>
        </p:txBody>
      </p:sp>
      <p:sp>
        <p:nvSpPr>
          <p:cNvPr id="196" name="Shape 196"/>
          <p:cNvSpPr/>
          <p:nvPr/>
        </p:nvSpPr>
        <p:spPr>
          <a:xfrm>
            <a:off x="1772302" y="6479189"/>
            <a:ext cx="2654301" cy="7493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沉淀组件</a:t>
            </a:r>
          </a:p>
        </p:txBody>
      </p:sp>
      <p:sp>
        <p:nvSpPr>
          <p:cNvPr id="197" name="Shape 197"/>
          <p:cNvSpPr/>
          <p:nvPr/>
        </p:nvSpPr>
        <p:spPr>
          <a:xfrm>
            <a:off x="7726426" y="6479189"/>
            <a:ext cx="3289301" cy="7493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可视化编辑</a:t>
            </a:r>
          </a:p>
        </p:txBody>
      </p:sp>
      <p:sp>
        <p:nvSpPr>
          <p:cNvPr id="198" name="Shape 198"/>
          <p:cNvSpPr/>
          <p:nvPr/>
        </p:nvSpPr>
        <p:spPr>
          <a:xfrm>
            <a:off x="1772302" y="1826883"/>
            <a:ext cx="2654301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839496"/>
                </a:solidFill>
              </a:defRPr>
            </a:lvl1pPr>
          </a:lstStyle>
          <a:p>
            <a:pPr/>
            <a:r>
              <a:t>前端开发</a:t>
            </a:r>
          </a:p>
        </p:txBody>
      </p:sp>
      <p:sp>
        <p:nvSpPr>
          <p:cNvPr id="199" name="Shape 199"/>
          <p:cNvSpPr/>
          <p:nvPr/>
        </p:nvSpPr>
        <p:spPr>
          <a:xfrm>
            <a:off x="8043926" y="1836407"/>
            <a:ext cx="2654301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839496"/>
                </a:solidFill>
              </a:defRPr>
            </a:lvl1pPr>
          </a:lstStyle>
          <a:p>
            <a:pPr/>
            <a:r>
              <a:t>产品运营</a:t>
            </a:r>
          </a:p>
        </p:txBody>
      </p:sp>
      <p:sp>
        <p:nvSpPr>
          <p:cNvPr id="200" name="Shape 200"/>
          <p:cNvSpPr/>
          <p:nvPr/>
        </p:nvSpPr>
        <p:spPr>
          <a:xfrm>
            <a:off x="1427784" y="3348321"/>
            <a:ext cx="9609950" cy="1"/>
          </a:xfrm>
          <a:prstGeom prst="line">
            <a:avLst/>
          </a:prstGeom>
          <a:ln w="38100">
            <a:solidFill>
              <a:srgbClr val="586E7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1430290" y="5693842"/>
            <a:ext cx="9609950" cy="1"/>
          </a:xfrm>
          <a:prstGeom prst="line">
            <a:avLst/>
          </a:prstGeom>
          <a:ln w="38100">
            <a:solidFill>
              <a:srgbClr val="586E7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19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keta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9" y="980968"/>
            <a:ext cx="12997682" cy="7883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-1469" y="2012"/>
            <a:ext cx="12997682" cy="9749576"/>
          </a:xfrm>
          <a:prstGeom prst="rect">
            <a:avLst/>
          </a:prstGeom>
          <a:blipFill>
            <a:blip r:embed="rId4">
              <a:alphaModFix amt="59975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非可视化</a:t>
            </a:r>
          </a:p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不够灵活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MMR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0" y="443901"/>
            <a:ext cx="12988240" cy="87357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-1469" y="2012"/>
            <a:ext cx="12997682" cy="9749576"/>
          </a:xfrm>
          <a:prstGeom prst="rect">
            <a:avLst/>
          </a:prstGeom>
          <a:blipFill>
            <a:blip r:embed="rId4">
              <a:alphaModFix amt="59975"/>
            </a:blip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交互复杂</a:t>
            </a:r>
          </a:p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不可移植</a:t>
            </a:r>
          </a:p>
          <a:p>
            <a:pPr>
              <a:defRPr sz="6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t>组件系统耦合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99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到底要什么样的系统？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5340349" y="1773475"/>
            <a:ext cx="2324101" cy="85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可视化</a:t>
            </a:r>
          </a:p>
        </p:txBody>
      </p:sp>
      <p:sp>
        <p:nvSpPr>
          <p:cNvPr id="220" name="Shape 220"/>
          <p:cNvSpPr/>
          <p:nvPr/>
        </p:nvSpPr>
        <p:spPr>
          <a:xfrm>
            <a:off x="3867149" y="3753368"/>
            <a:ext cx="5270501" cy="84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组件和系统无关</a:t>
            </a:r>
          </a:p>
        </p:txBody>
      </p:sp>
      <p:sp>
        <p:nvSpPr>
          <p:cNvPr id="221" name="Shape 221"/>
          <p:cNvSpPr/>
          <p:nvPr/>
        </p:nvSpPr>
        <p:spPr>
          <a:xfrm>
            <a:off x="3867149" y="5727548"/>
            <a:ext cx="5270501" cy="84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业务和系统无关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2"/>
      <p:bldP build="whole" bldLvl="1" animBg="1" rev="0" advAuto="0" spid="2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组件和系统无关？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2748343" y="1219322"/>
            <a:ext cx="1924714" cy="523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初始化</a:t>
            </a:r>
          </a:p>
        </p:txBody>
      </p:sp>
      <p:sp>
        <p:nvSpPr>
          <p:cNvPr id="228" name="Shape 228"/>
          <p:cNvSpPr/>
          <p:nvPr/>
        </p:nvSpPr>
        <p:spPr>
          <a:xfrm>
            <a:off x="3710700" y="1965312"/>
            <a:ext cx="1" cy="372227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2748343" y="2560416"/>
            <a:ext cx="1924714" cy="5229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绑定数据</a:t>
            </a:r>
          </a:p>
        </p:txBody>
      </p:sp>
      <p:sp>
        <p:nvSpPr>
          <p:cNvPr id="230" name="Shape 230"/>
          <p:cNvSpPr/>
          <p:nvPr/>
        </p:nvSpPr>
        <p:spPr>
          <a:xfrm>
            <a:off x="2748343" y="3901257"/>
            <a:ext cx="1924714" cy="523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渲染</a:t>
            </a:r>
          </a:p>
        </p:txBody>
      </p:sp>
      <p:sp>
        <p:nvSpPr>
          <p:cNvPr id="231" name="Shape 231"/>
          <p:cNvSpPr/>
          <p:nvPr/>
        </p:nvSpPr>
        <p:spPr>
          <a:xfrm>
            <a:off x="2748343" y="5242351"/>
            <a:ext cx="1924714" cy="5229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销毁</a:t>
            </a:r>
          </a:p>
        </p:txBody>
      </p:sp>
      <p:sp>
        <p:nvSpPr>
          <p:cNvPr id="232" name="Shape 232"/>
          <p:cNvSpPr/>
          <p:nvPr/>
        </p:nvSpPr>
        <p:spPr>
          <a:xfrm>
            <a:off x="3710700" y="3306280"/>
            <a:ext cx="1" cy="37222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3710700" y="4647247"/>
            <a:ext cx="1" cy="372227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7731213" y="1219322"/>
            <a:ext cx="1924714" cy="523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初始化</a:t>
            </a:r>
          </a:p>
        </p:txBody>
      </p:sp>
      <p:sp>
        <p:nvSpPr>
          <p:cNvPr id="235" name="Shape 235"/>
          <p:cNvSpPr/>
          <p:nvPr/>
        </p:nvSpPr>
        <p:spPr>
          <a:xfrm>
            <a:off x="8693570" y="1965312"/>
            <a:ext cx="1" cy="372227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7731213" y="2560415"/>
            <a:ext cx="1924714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绑定数据</a:t>
            </a:r>
          </a:p>
        </p:txBody>
      </p:sp>
      <p:sp>
        <p:nvSpPr>
          <p:cNvPr id="237" name="Shape 237"/>
          <p:cNvSpPr/>
          <p:nvPr/>
        </p:nvSpPr>
        <p:spPr>
          <a:xfrm>
            <a:off x="7731213" y="3901257"/>
            <a:ext cx="1924714" cy="523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渲染</a:t>
            </a:r>
          </a:p>
        </p:txBody>
      </p:sp>
      <p:sp>
        <p:nvSpPr>
          <p:cNvPr id="238" name="Shape 238"/>
          <p:cNvSpPr/>
          <p:nvPr/>
        </p:nvSpPr>
        <p:spPr>
          <a:xfrm>
            <a:off x="7731213" y="6608718"/>
            <a:ext cx="1924714" cy="5229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销毁</a:t>
            </a:r>
          </a:p>
        </p:txBody>
      </p:sp>
      <p:sp>
        <p:nvSpPr>
          <p:cNvPr id="239" name="Shape 239"/>
          <p:cNvSpPr/>
          <p:nvPr/>
        </p:nvSpPr>
        <p:spPr>
          <a:xfrm>
            <a:off x="8693570" y="3306280"/>
            <a:ext cx="1" cy="37222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8693570" y="4647247"/>
            <a:ext cx="1" cy="372227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7731213" y="5237906"/>
            <a:ext cx="1924714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系统包裹</a:t>
            </a:r>
          </a:p>
        </p:txBody>
      </p:sp>
      <p:sp>
        <p:nvSpPr>
          <p:cNvPr id="242" name="Shape 242"/>
          <p:cNvSpPr/>
          <p:nvPr/>
        </p:nvSpPr>
        <p:spPr>
          <a:xfrm>
            <a:off x="8693570" y="6000915"/>
            <a:ext cx="1" cy="37222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7312154" y="7919841"/>
            <a:ext cx="2762832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系统包裹销毁</a:t>
            </a:r>
          </a:p>
        </p:txBody>
      </p:sp>
      <p:sp>
        <p:nvSpPr>
          <p:cNvPr id="244" name="Shape 244"/>
          <p:cNvSpPr/>
          <p:nvPr/>
        </p:nvSpPr>
        <p:spPr>
          <a:xfrm>
            <a:off x="8693570" y="7329182"/>
            <a:ext cx="1" cy="372227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Class="entr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Class="entr" nodeType="after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2"/>
      <p:bldP build="whole" bldLvl="1" animBg="1" rev="0" advAuto="0" spid="237" grpId="5"/>
      <p:bldP build="whole" bldLvl="1" animBg="1" rev="0" advAuto="0" spid="241" grpId="7"/>
      <p:bldP build="whole" bldLvl="1" animBg="1" rev="0" advAuto="0" spid="236" grpId="3"/>
      <p:bldP build="whole" bldLvl="1" animBg="1" rev="0" advAuto="0" spid="238" grpId="9"/>
      <p:bldP build="whole" bldLvl="1" animBg="1" rev="0" advAuto="0" spid="244" grpId="10"/>
      <p:bldP build="whole" bldLvl="1" animBg="1" rev="0" advAuto="0" spid="240" grpId="6"/>
      <p:bldP build="whole" bldLvl="1" animBg="1" rev="0" advAuto="0" spid="243" grpId="11"/>
      <p:bldP build="whole" bldLvl="1" animBg="1" rev="0" advAuto="0" spid="234" grpId="1"/>
      <p:bldP build="whole" bldLvl="1" animBg="1" rev="0" advAuto="0" spid="239" grpId="4"/>
      <p:bldP build="whole" bldLvl="1" animBg="1" rev="0" advAuto="0" spid="242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861428" y="-152403"/>
            <a:ext cx="10659943" cy="1005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App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Common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Conf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Lib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Runtime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View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Db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component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r_panel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r_rec_course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ctrl.sh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edu_cms.iml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login_proxy.html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node_modules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package.json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publish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tpl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responsive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tribe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└── www</a:t>
            </a:r>
          </a:p>
        </p:txBody>
      </p:sp>
      <p:sp>
        <p:nvSpPr>
          <p:cNvPr id="249" name="Shape 249"/>
          <p:cNvSpPr/>
          <p:nvPr/>
        </p:nvSpPr>
        <p:spPr>
          <a:xfrm>
            <a:off x="7036636" y="2988864"/>
            <a:ext cx="4560950" cy="34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839496"/>
                </a:solidFill>
              </a:defRPr>
            </a:pPr>
            <a:r>
              <a:t>├── config.json</a:t>
            </a:r>
          </a:p>
          <a:p>
            <a:pPr algn="l">
              <a:defRPr>
                <a:solidFill>
                  <a:srgbClr val="839496"/>
                </a:solidFill>
              </a:defRPr>
            </a:pPr>
            <a:r>
              <a:t>├── css</a:t>
            </a:r>
          </a:p>
          <a:p>
            <a:pPr algn="l">
              <a:defRPr>
                <a:solidFill>
                  <a:srgbClr val="839496"/>
                </a:solidFill>
              </a:defRPr>
            </a:pPr>
            <a:r>
              <a:t>├── img</a:t>
            </a:r>
          </a:p>
          <a:p>
            <a:pPr algn="l">
              <a:defRPr>
                <a:solidFill>
                  <a:srgbClr val="839496"/>
                </a:solidFill>
              </a:defRPr>
            </a:pPr>
            <a:r>
              <a:t>└── js</a:t>
            </a:r>
          </a:p>
        </p:txBody>
      </p:sp>
      <p:sp>
        <p:nvSpPr>
          <p:cNvPr id="250" name="Shape 250"/>
          <p:cNvSpPr/>
          <p:nvPr/>
        </p:nvSpPr>
        <p:spPr>
          <a:xfrm>
            <a:off x="3716043" y="4279366"/>
            <a:ext cx="3227716" cy="220561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8641846" y="3242633"/>
            <a:ext cx="2952357" cy="757568"/>
          </a:xfrm>
          <a:prstGeom prst="rect">
            <a:avLst/>
          </a:prstGeom>
          <a:ln w="50800">
            <a:solidFill>
              <a:srgbClr val="586E7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564939" y="4400550"/>
            <a:ext cx="3514379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839496"/>
                </a:solidFill>
              </a:defRPr>
            </a:lvl1pPr>
          </a:lstStyle>
          <a:p>
            <a:pPr/>
            <a:r>
              <a:t>config.json</a:t>
            </a:r>
          </a:p>
        </p:txBody>
      </p:sp>
      <p:sp>
        <p:nvSpPr>
          <p:cNvPr id="256" name="Shape 256"/>
          <p:cNvSpPr/>
          <p:nvPr/>
        </p:nvSpPr>
        <p:spPr>
          <a:xfrm>
            <a:off x="5208835" y="4241800"/>
            <a:ext cx="2236833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9563613" y="4400550"/>
            <a:ext cx="2366666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839496"/>
                </a:solidFill>
              </a:defRPr>
            </a:lvl1pPr>
          </a:lstStyle>
          <a:p>
            <a:pPr/>
            <a:r>
              <a:t>system</a:t>
            </a:r>
          </a:p>
        </p:txBody>
      </p:sp>
      <p:pic>
        <p:nvPicPr>
          <p:cNvPr id="258" name="ico_syn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6800" y="3251200"/>
            <a:ext cx="32512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系统装载组件？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6770139" y="2781300"/>
            <a:ext cx="11811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江源</a:t>
            </a:r>
          </a:p>
        </p:txBody>
      </p:sp>
      <p:sp>
        <p:nvSpPr>
          <p:cNvPr id="152" name="Shape 152"/>
          <p:cNvSpPr/>
          <p:nvPr/>
        </p:nvSpPr>
        <p:spPr>
          <a:xfrm>
            <a:off x="8480818" y="2730500"/>
            <a:ext cx="213069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jerojiang</a:t>
            </a:r>
          </a:p>
        </p:txBody>
      </p:sp>
      <p:sp>
        <p:nvSpPr>
          <p:cNvPr id="153" name="Shape 153"/>
          <p:cNvSpPr/>
          <p:nvPr/>
        </p:nvSpPr>
        <p:spPr>
          <a:xfrm>
            <a:off x="6753331" y="3941233"/>
            <a:ext cx="323734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IMWeb Team</a:t>
            </a:r>
          </a:p>
        </p:txBody>
      </p:sp>
      <p:sp>
        <p:nvSpPr>
          <p:cNvPr id="154" name="Shape 154"/>
          <p:cNvSpPr/>
          <p:nvPr/>
        </p:nvSpPr>
        <p:spPr>
          <a:xfrm>
            <a:off x="6770139" y="5099515"/>
            <a:ext cx="375928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腾讯课堂 · 运营</a:t>
            </a:r>
          </a:p>
        </p:txBody>
      </p:sp>
      <p:sp>
        <p:nvSpPr>
          <p:cNvPr id="155" name="Shape 155"/>
          <p:cNvSpPr/>
          <p:nvPr/>
        </p:nvSpPr>
        <p:spPr>
          <a:xfrm flipV="1">
            <a:off x="6072237" y="2331872"/>
            <a:ext cx="1" cy="3955323"/>
          </a:xfrm>
          <a:prstGeom prst="line">
            <a:avLst/>
          </a:prstGeom>
          <a:ln w="38100">
            <a:solidFill>
              <a:srgbClr val="586E75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56" name="微信二维码名片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6988" y="2690859"/>
            <a:ext cx="3237347" cy="3237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2857064" y="1714390"/>
            <a:ext cx="136190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67" name="Shape 267"/>
          <p:cNvSpPr/>
          <p:nvPr/>
        </p:nvSpPr>
        <p:spPr>
          <a:xfrm>
            <a:off x="3234535" y="3536759"/>
            <a:ext cx="11049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268" name="Shape 268"/>
          <p:cNvSpPr/>
          <p:nvPr/>
        </p:nvSpPr>
        <p:spPr>
          <a:xfrm>
            <a:off x="1345912" y="5359127"/>
            <a:ext cx="290358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269" name="Shape 269"/>
          <p:cNvSpPr/>
          <p:nvPr/>
        </p:nvSpPr>
        <p:spPr>
          <a:xfrm>
            <a:off x="6999013" y="2717636"/>
            <a:ext cx="319735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fs.readFile</a:t>
            </a:r>
          </a:p>
        </p:txBody>
      </p:sp>
      <p:sp>
        <p:nvSpPr>
          <p:cNvPr id="270" name="Shape 270"/>
          <p:cNvSpPr/>
          <p:nvPr/>
        </p:nvSpPr>
        <p:spPr>
          <a:xfrm>
            <a:off x="7068143" y="5359127"/>
            <a:ext cx="389515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require(path)</a:t>
            </a:r>
          </a:p>
        </p:txBody>
      </p:sp>
      <p:sp>
        <p:nvSpPr>
          <p:cNvPr id="271" name="Shape 271"/>
          <p:cNvSpPr/>
          <p:nvPr/>
        </p:nvSpPr>
        <p:spPr>
          <a:xfrm flipV="1">
            <a:off x="4674363" y="3309076"/>
            <a:ext cx="1909882" cy="796700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4674605" y="2265311"/>
            <a:ext cx="1909024" cy="792666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4674604" y="5907213"/>
            <a:ext cx="1902548" cy="1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2125417" y="6919755"/>
            <a:ext cx="139963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75" name="Shape 275"/>
          <p:cNvSpPr/>
          <p:nvPr/>
        </p:nvSpPr>
        <p:spPr>
          <a:xfrm>
            <a:off x="7077933" y="6919755"/>
            <a:ext cx="327022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839496"/>
                </a:solidFill>
              </a:defRPr>
            </a:lvl1pPr>
          </a:lstStyle>
          <a:p>
            <a:pPr/>
            <a:r>
              <a:t>init(param)</a:t>
            </a:r>
          </a:p>
        </p:txBody>
      </p:sp>
      <p:sp>
        <p:nvSpPr>
          <p:cNvPr id="276" name="Shape 276"/>
          <p:cNvSpPr/>
          <p:nvPr/>
        </p:nvSpPr>
        <p:spPr>
          <a:xfrm>
            <a:off x="4702130" y="7467841"/>
            <a:ext cx="1902548" cy="1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5540043" y="1192929"/>
            <a:ext cx="1924714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普通组件</a:t>
            </a:r>
          </a:p>
        </p:txBody>
      </p:sp>
      <p:sp>
        <p:nvSpPr>
          <p:cNvPr id="281" name="Shape 281"/>
          <p:cNvSpPr/>
          <p:nvPr/>
        </p:nvSpPr>
        <p:spPr>
          <a:xfrm>
            <a:off x="4582128" y="3061859"/>
            <a:ext cx="3840544" cy="612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new Component</a:t>
            </a:r>
          </a:p>
        </p:txBody>
      </p:sp>
      <p:sp>
        <p:nvSpPr>
          <p:cNvPr id="282" name="Shape 282"/>
          <p:cNvSpPr/>
          <p:nvPr/>
        </p:nvSpPr>
        <p:spPr>
          <a:xfrm>
            <a:off x="5458796" y="5300582"/>
            <a:ext cx="2087208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系统组件</a:t>
            </a:r>
          </a:p>
        </p:txBody>
      </p:sp>
      <p:sp>
        <p:nvSpPr>
          <p:cNvPr id="283" name="Shape 283"/>
          <p:cNvSpPr/>
          <p:nvPr/>
        </p:nvSpPr>
        <p:spPr>
          <a:xfrm>
            <a:off x="6502400" y="2245824"/>
            <a:ext cx="1" cy="399112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Shape 284"/>
          <p:cNvSpPr/>
          <p:nvPr/>
        </p:nvSpPr>
        <p:spPr>
          <a:xfrm flipH="1">
            <a:off x="5295669" y="6538103"/>
            <a:ext cx="372171" cy="372171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6502400" y="4270844"/>
            <a:ext cx="1" cy="399112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7336960" y="6515426"/>
            <a:ext cx="417527" cy="41752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660193" y="7441352"/>
            <a:ext cx="1528299" cy="5229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编辑</a:t>
            </a:r>
          </a:p>
        </p:txBody>
      </p:sp>
      <p:sp>
        <p:nvSpPr>
          <p:cNvPr id="288" name="Shape 288"/>
          <p:cNvSpPr/>
          <p:nvPr/>
        </p:nvSpPr>
        <p:spPr>
          <a:xfrm>
            <a:off x="5738250" y="7441225"/>
            <a:ext cx="1528300" cy="523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刷新</a:t>
            </a:r>
          </a:p>
        </p:txBody>
      </p:sp>
      <p:sp>
        <p:nvSpPr>
          <p:cNvPr id="289" name="Shape 289"/>
          <p:cNvSpPr/>
          <p:nvPr/>
        </p:nvSpPr>
        <p:spPr>
          <a:xfrm>
            <a:off x="6502400" y="6511162"/>
            <a:ext cx="1" cy="399112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7816308" y="7441225"/>
            <a:ext cx="1528300" cy="523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保存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页面的组装和保存？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3632" y="3932321"/>
            <a:ext cx="3162954" cy="42635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99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1758" y="2781597"/>
            <a:ext cx="2948031" cy="26245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00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8295" y="1191449"/>
            <a:ext cx="3162954" cy="21352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01" name="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0713" y="1816439"/>
            <a:ext cx="3497376" cy="5644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388" y="2511173"/>
            <a:ext cx="2740026" cy="184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388" y="4286274"/>
            <a:ext cx="2740026" cy="243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"/>
      <p:bldP build="whole" bldLvl="1" animBg="1" rev="0" advAuto="0" spid="301" grpId="3"/>
      <p:bldP build="whole" bldLvl="1" animBg="1" rev="0" advAuto="0" spid="303" grpId="5"/>
      <p:bldP build="whole" bldLvl="1" animBg="1" rev="0" advAuto="0" spid="299" grpId="2"/>
      <p:bldP build="whole" bldLvl="1" animBg="1" rev="0" advAuto="0" spid="302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到底保存什么？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199694" y="3006044"/>
            <a:ext cx="4533901" cy="852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容易还原出来</a:t>
            </a:r>
          </a:p>
        </p:txBody>
      </p:sp>
      <p:sp>
        <p:nvSpPr>
          <p:cNvPr id="312" name="Shape 312"/>
          <p:cNvSpPr/>
          <p:nvPr/>
        </p:nvSpPr>
        <p:spPr>
          <a:xfrm>
            <a:off x="4199694" y="4980224"/>
            <a:ext cx="4533901" cy="852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允许组件变更</a:t>
            </a:r>
          </a:p>
        </p:txBody>
      </p:sp>
      <p:sp>
        <p:nvSpPr>
          <p:cNvPr id="313" name="Shape 313"/>
          <p:cNvSpPr/>
          <p:nvPr/>
        </p:nvSpPr>
        <p:spPr>
          <a:xfrm>
            <a:off x="-1469" y="2012"/>
            <a:ext cx="12997682" cy="9749576"/>
          </a:xfrm>
          <a:prstGeom prst="rect">
            <a:avLst/>
          </a:prstGeom>
          <a:solidFill>
            <a:srgbClr val="073641">
              <a:alpha val="8472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6" indent="1371600" algn="l" defTabSz="457200">
              <a:defRPr sz="2900">
                <a:solidFill>
                  <a:srgbClr val="2FAF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5A5A7"/>
                </a:solidFill>
              </a:rPr>
              <a:t>[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{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</a:t>
            </a:r>
            <a:r>
              <a:rPr>
                <a:solidFill>
                  <a:srgbClr val="7F87CF"/>
                </a:solidFill>
              </a:rPr>
              <a:t>"com_id"</a:t>
            </a:r>
            <a:r>
              <a:rPr>
                <a:solidFill>
                  <a:srgbClr val="95A5A7"/>
                </a:solidFill>
              </a:rPr>
              <a:t>: </a:t>
            </a:r>
            <a:r>
              <a:rPr>
                <a:solidFill>
                  <a:srgbClr val="D7601B"/>
                </a:solidFill>
              </a:rPr>
              <a:t>2</a:t>
            </a:r>
            <a:r>
              <a:rPr>
                <a:solidFill>
                  <a:srgbClr val="95A5A7"/>
                </a:solidFill>
              </a:rPr>
              <a:t>,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</a:t>
            </a:r>
            <a:r>
              <a:rPr>
                <a:solidFill>
                  <a:srgbClr val="7F87CF"/>
                </a:solidFill>
              </a:rPr>
              <a:t>"data"</a:t>
            </a:r>
            <a:r>
              <a:rPr>
                <a:solidFill>
                  <a:srgbClr val="95A5A7"/>
                </a:solidFill>
              </a:rPr>
              <a:t>: {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</a:t>
            </a:r>
            <a:r>
              <a:rPr>
                <a:solidFill>
                  <a:srgbClr val="7F87CF"/>
                </a:solidFill>
              </a:rPr>
              <a:t>"id"</a:t>
            </a:r>
            <a:r>
              <a:rPr>
                <a:solidFill>
                  <a:srgbClr val="95A5A7"/>
                </a:solidFill>
              </a:rPr>
              <a:t>: </a:t>
            </a:r>
            <a:r>
              <a:t>"jimu-panel-234234"</a:t>
            </a:r>
            <a:br/>
            <a:r>
              <a:t>        </a:t>
            </a:r>
            <a:r>
              <a:rPr>
                <a:solidFill>
                  <a:srgbClr val="95A5A7"/>
                </a:solidFill>
              </a:rPr>
              <a:t>},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</a:t>
            </a:r>
            <a:r>
              <a:rPr>
                <a:solidFill>
                  <a:srgbClr val="7F87CF"/>
                </a:solidFill>
              </a:rPr>
              <a:t>"children"</a:t>
            </a:r>
            <a:r>
              <a:rPr>
                <a:solidFill>
                  <a:srgbClr val="95A5A7"/>
                </a:solidFill>
              </a:rPr>
              <a:t>: [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{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    </a:t>
            </a:r>
            <a:r>
              <a:rPr>
                <a:solidFill>
                  <a:srgbClr val="7F87CF"/>
                </a:solidFill>
              </a:rPr>
              <a:t>"com_id"</a:t>
            </a:r>
            <a:r>
              <a:rPr>
                <a:solidFill>
                  <a:srgbClr val="95A5A7"/>
                </a:solidFill>
              </a:rPr>
              <a:t>: </a:t>
            </a:r>
            <a:r>
              <a:rPr>
                <a:solidFill>
                  <a:srgbClr val="D7601B"/>
                </a:solidFill>
              </a:rPr>
              <a:t>3</a:t>
            </a:r>
            <a:r>
              <a:rPr>
                <a:solidFill>
                  <a:srgbClr val="95A5A7"/>
                </a:solidFill>
              </a:rPr>
              <a:t>,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    </a:t>
            </a:r>
            <a:r>
              <a:rPr>
                <a:solidFill>
                  <a:srgbClr val="7F87CF"/>
                </a:solidFill>
              </a:rPr>
              <a:t>"data"</a:t>
            </a:r>
            <a:r>
              <a:rPr>
                <a:solidFill>
                  <a:srgbClr val="95A5A7"/>
                </a:solidFill>
              </a:rPr>
              <a:t>: {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        </a:t>
            </a:r>
            <a:r>
              <a:rPr>
                <a:solidFill>
                  <a:srgbClr val="7F87CF"/>
                </a:solidFill>
              </a:rPr>
              <a:t>"id"</a:t>
            </a:r>
            <a:r>
              <a:rPr>
                <a:solidFill>
                  <a:srgbClr val="95A5A7"/>
                </a:solidFill>
              </a:rPr>
              <a:t>: </a:t>
            </a:r>
            <a:r>
              <a:t>"js-course-234234"</a:t>
            </a:r>
            <a:r>
              <a:rPr>
                <a:solidFill>
                  <a:srgbClr val="95A5A7"/>
                </a:solidFill>
              </a:rPr>
              <a:t>,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        </a:t>
            </a:r>
            <a:r>
              <a:rPr>
                <a:solidFill>
                  <a:srgbClr val="7F87CF"/>
                </a:solidFill>
              </a:rPr>
              <a:t>"cid"</a:t>
            </a:r>
            <a:r>
              <a:rPr>
                <a:solidFill>
                  <a:srgbClr val="95A5A7"/>
                </a:solidFill>
              </a:rPr>
              <a:t>: </a:t>
            </a:r>
            <a:r>
              <a:t>"12345,22342,34562"</a:t>
            </a:r>
            <a:br/>
            <a:r>
              <a:t>                </a:t>
            </a:r>
            <a:r>
              <a:rPr>
                <a:solidFill>
                  <a:srgbClr val="95A5A7"/>
                </a:solidFill>
              </a:rPr>
              <a:t>}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    }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    ]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}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]</a:t>
            </a:r>
            <a:endParaRPr>
              <a:solidFill>
                <a:srgbClr val="95A5A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499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2"/>
      <p:bldP build="whole" bldLvl="1" animBg="1" rev="0" advAuto="0" spid="3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1280408" y="3081450"/>
            <a:ext cx="1499318" cy="830222"/>
          </a:xfrm>
          <a:prstGeom prst="roundRect">
            <a:avLst>
              <a:gd name="adj" fmla="val 22946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数据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2758488" y="618032"/>
            <a:ext cx="7460329" cy="4622615"/>
            <a:chOff x="0" y="0"/>
            <a:chExt cx="7460327" cy="4622614"/>
          </a:xfrm>
        </p:grpSpPr>
        <p:sp>
          <p:nvSpPr>
            <p:cNvPr id="318" name="Shape 318"/>
            <p:cNvSpPr/>
            <p:nvPr/>
          </p:nvSpPr>
          <p:spPr>
            <a:xfrm>
              <a:off x="0" y="2873992"/>
              <a:ext cx="1163769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1121600" y="2463418"/>
              <a:ext cx="1499319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递归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3537980" y="3792394"/>
              <a:ext cx="1499318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option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3537980" y="1275559"/>
              <a:ext cx="1499318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组件ID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5961009" y="1275559"/>
              <a:ext cx="1499319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CSS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5961009" y="2551119"/>
              <a:ext cx="1499319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HTML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5961009" y="0"/>
              <a:ext cx="1499319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JS</a:t>
              </a:r>
            </a:p>
          </p:txBody>
        </p:sp>
        <p:sp>
          <p:nvSpPr>
            <p:cNvPr id="325" name="Shape 325"/>
            <p:cNvSpPr/>
            <p:nvPr/>
          </p:nvSpPr>
          <p:spPr>
            <a:xfrm flipV="1">
              <a:off x="2473861" y="2172658"/>
              <a:ext cx="1147733" cy="81052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536374" y="2753363"/>
              <a:ext cx="1026016" cy="1026015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 flipV="1">
              <a:off x="4881732" y="523923"/>
              <a:ext cx="1147733" cy="81052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4944245" y="1996510"/>
              <a:ext cx="1026016" cy="102601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4980262" y="1707760"/>
              <a:ext cx="1037784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3487935" y="398142"/>
            <a:ext cx="7116386" cy="7052196"/>
            <a:chOff x="0" y="0"/>
            <a:chExt cx="7116385" cy="7052195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7116386" cy="5141647"/>
            </a:xfrm>
            <a:prstGeom prst="rect">
              <a:avLst/>
            </a:prstGeom>
            <a:noFill/>
            <a:ln w="50800" cap="flat">
              <a:solidFill>
                <a:srgbClr val="FFFFFF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3477806" y="5154704"/>
              <a:ext cx="1" cy="101801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728147" y="6221975"/>
              <a:ext cx="1499319" cy="8302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sp>
        <p:nvSpPr>
          <p:cNvPr id="335" name="Shape 335"/>
          <p:cNvSpPr/>
          <p:nvPr/>
        </p:nvSpPr>
        <p:spPr>
          <a:xfrm>
            <a:off x="6216082" y="7961085"/>
            <a:ext cx="1499319" cy="8302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模板DATA</a:t>
            </a:r>
          </a:p>
        </p:txBody>
      </p:sp>
      <p:grpSp>
        <p:nvGrpSpPr>
          <p:cNvPr id="338" name="Group 338"/>
          <p:cNvGrpSpPr/>
          <p:nvPr/>
        </p:nvGrpSpPr>
        <p:grpSpPr>
          <a:xfrm>
            <a:off x="8327411" y="7201634"/>
            <a:ext cx="3265462" cy="830222"/>
            <a:chOff x="0" y="0"/>
            <a:chExt cx="3265460" cy="830220"/>
          </a:xfrm>
        </p:grpSpPr>
        <p:sp>
          <p:nvSpPr>
            <p:cNvPr id="336" name="Shape 336"/>
            <p:cNvSpPr/>
            <p:nvPr/>
          </p:nvSpPr>
          <p:spPr>
            <a:xfrm>
              <a:off x="0" y="415110"/>
              <a:ext cx="1163769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1766142" y="0"/>
              <a:ext cx="1499319" cy="830221"/>
            </a:xfrm>
            <a:prstGeom prst="roundRect">
              <a:avLst>
                <a:gd name="adj" fmla="val 2294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sz="3400">
                  <a:solidFill>
                    <a:srgbClr val="839496"/>
                  </a:solidFill>
                </a:defRPr>
              </a:lvl1pPr>
            </a:lstStyle>
            <a:p>
              <a:pPr/>
              <a:r>
                <a:t>Page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2"/>
      <p:bldP build="whole" bldLvl="1" animBg="1" rev="0" advAuto="0" spid="330" grpId="1"/>
      <p:bldP build="whole" bldLvl="1" animBg="1" rev="0" advAuto="0" spid="335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 idx="4294967295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A198"/>
                </a:solidFill>
                <a:latin typeface="+mn-lt"/>
                <a:ea typeface="+mn-ea"/>
                <a:cs typeface="+mn-cs"/>
                <a:sym typeface="LucidaGrande"/>
              </a:defRPr>
            </a:lvl1pPr>
          </a:lstStyle>
          <a:p>
            <a:pPr/>
            <a:r>
              <a:t>模板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3632" y="3932321"/>
            <a:ext cx="3162954" cy="42635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47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1758" y="2781597"/>
            <a:ext cx="2948031" cy="26245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48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8295" y="1191449"/>
            <a:ext cx="3162954" cy="21352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49" name="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0713" y="1816439"/>
            <a:ext cx="3497376" cy="5644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388" y="2511173"/>
            <a:ext cx="2740026" cy="184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388" y="4369996"/>
            <a:ext cx="2740026" cy="243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9693" y="3827669"/>
            <a:ext cx="3162954" cy="42635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6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5783" y="2123750"/>
            <a:ext cx="2948030" cy="26245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7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27108" y="961214"/>
            <a:ext cx="3162955" cy="21352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8" name="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147" y="1816439"/>
            <a:ext cx="3497375" cy="5644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banner_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822" y="2511173"/>
            <a:ext cx="2740025" cy="184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nav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821" y="4369996"/>
            <a:ext cx="2740026" cy="243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7628" y="1816439"/>
            <a:ext cx="3497375" cy="5644498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757734" y="4054488"/>
            <a:ext cx="63346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839496"/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363" name="Shape 363"/>
          <p:cNvSpPr/>
          <p:nvPr/>
        </p:nvSpPr>
        <p:spPr>
          <a:xfrm>
            <a:off x="8560616" y="4054488"/>
            <a:ext cx="63346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839496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64" name="Shape 364"/>
          <p:cNvSpPr/>
          <p:nvPr/>
        </p:nvSpPr>
        <p:spPr>
          <a:xfrm>
            <a:off x="4972476" y="2610122"/>
            <a:ext cx="2667678" cy="1248171"/>
          </a:xfrm>
          <a:prstGeom prst="rect">
            <a:avLst/>
          </a:prstGeom>
          <a:blipFill>
            <a:blip r:embed="rId7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4972476" y="4014603"/>
            <a:ext cx="2667678" cy="2599179"/>
          </a:xfrm>
          <a:prstGeom prst="rect">
            <a:avLst/>
          </a:prstGeom>
          <a:blipFill>
            <a:blip r:embed="rId7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" name="Shape 366"/>
          <p:cNvSpPr/>
          <p:nvPr/>
        </p:nvSpPr>
        <p:spPr>
          <a:xfrm flipV="1">
            <a:off x="4973246" y="2610083"/>
            <a:ext cx="2672174" cy="124825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4970228" y="2652961"/>
            <a:ext cx="2672174" cy="116249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8" name="Shape 368"/>
          <p:cNvSpPr/>
          <p:nvPr/>
        </p:nvSpPr>
        <p:spPr>
          <a:xfrm flipV="1">
            <a:off x="4973246" y="4065750"/>
            <a:ext cx="2666138" cy="2496885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4972783" y="4057442"/>
            <a:ext cx="2667064" cy="2411005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20141103_16243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9" y="1229804"/>
            <a:ext cx="12984002" cy="7293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861428" y="-152403"/>
            <a:ext cx="10659943" cy="1005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App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Common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Conf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Lib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Runtime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View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Db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component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r_panel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r_rec_course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ctrl.sh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edu_cms.iml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login_proxy.html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node_modules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package.json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publish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tpl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responsive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tribe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└── www</a:t>
            </a:r>
          </a:p>
        </p:txBody>
      </p:sp>
      <p:sp>
        <p:nvSpPr>
          <p:cNvPr id="374" name="Shape 374"/>
          <p:cNvSpPr/>
          <p:nvPr/>
        </p:nvSpPr>
        <p:spPr>
          <a:xfrm flipV="1">
            <a:off x="4176513" y="4873887"/>
            <a:ext cx="2696851" cy="3131104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7036636" y="3439714"/>
            <a:ext cx="4560950" cy="254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839496"/>
                </a:solidFill>
              </a:defRPr>
            </a:pPr>
            <a:r>
              <a:t>├── config.json</a:t>
            </a:r>
          </a:p>
          <a:p>
            <a:pPr algn="l">
              <a:defRPr>
                <a:solidFill>
                  <a:srgbClr val="839496"/>
                </a:solidFill>
              </a:defRPr>
            </a:pPr>
            <a:r>
              <a:t>├── index.css</a:t>
            </a:r>
          </a:p>
          <a:p>
            <a:pPr algn="l">
              <a:defRPr>
                <a:solidFill>
                  <a:srgbClr val="839496"/>
                </a:solidFill>
              </a:defRPr>
            </a:pPr>
            <a:r>
              <a:t>└── index.html</a:t>
            </a:r>
          </a:p>
        </p:txBody>
      </p:sp>
      <p:sp>
        <p:nvSpPr>
          <p:cNvPr id="376" name="Shape 376"/>
          <p:cNvSpPr/>
          <p:nvPr/>
        </p:nvSpPr>
        <p:spPr>
          <a:xfrm>
            <a:off x="-1469" y="2012"/>
            <a:ext cx="12997682" cy="9749576"/>
          </a:xfrm>
          <a:prstGeom prst="rect">
            <a:avLst/>
          </a:prstGeom>
          <a:solidFill>
            <a:srgbClr val="073641">
              <a:alpha val="84727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sz="2900">
                <a:solidFill>
                  <a:srgbClr val="2FAF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6A8188"/>
                </a:solidFill>
              </a:rPr>
              <a:t>&lt;</a:t>
            </a:r>
            <a:r>
              <a:rPr>
                <a:solidFill>
                  <a:srgbClr val="2C9EDB"/>
                </a:solidFill>
              </a:rPr>
              <a:t>body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&lt;</a:t>
            </a:r>
            <a:r>
              <a:rPr>
                <a:solidFill>
                  <a:srgbClr val="2C9EDB"/>
                </a:solidFill>
              </a:rPr>
              <a:t>div </a:t>
            </a:r>
            <a:r>
              <a:rPr>
                <a:solidFill>
                  <a:srgbClr val="788E95"/>
                </a:solidFill>
              </a:rPr>
              <a:t>id=</a:t>
            </a:r>
            <a:r>
              <a:t>"page-loading" </a:t>
            </a:r>
            <a:r>
              <a:rPr>
                <a:solidFill>
                  <a:srgbClr val="788E95"/>
                </a:solidFill>
              </a:rPr>
              <a:t>class=</a:t>
            </a:r>
            <a:r>
              <a:t>"page-loading"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    &lt;</a:t>
            </a:r>
            <a:r>
              <a:rPr>
                <a:solidFill>
                  <a:srgbClr val="2C9EDB"/>
                </a:solidFill>
              </a:rPr>
              <a:t>p</a:t>
            </a:r>
            <a:r>
              <a:rPr>
                <a:solidFill>
                  <a:srgbClr val="6A8188"/>
                </a:solidFill>
              </a:rPr>
              <a:t>&gt;</a:t>
            </a:r>
            <a:r>
              <a:rPr>
                <a:solidFill>
                  <a:srgbClr val="95A5A7"/>
                </a:solidFill>
              </a:rPr>
              <a:t>正在加载...</a:t>
            </a:r>
            <a:r>
              <a:rPr>
                <a:solidFill>
                  <a:srgbClr val="6A8188"/>
                </a:solidFill>
              </a:rPr>
              <a:t>&lt;/</a:t>
            </a:r>
            <a:r>
              <a:rPr>
                <a:solidFill>
                  <a:srgbClr val="2C9EDB"/>
                </a:solidFill>
              </a:rPr>
              <a:t>p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&lt;/</a:t>
            </a:r>
            <a:r>
              <a:rPr>
                <a:solidFill>
                  <a:srgbClr val="2C9EDB"/>
                </a:solidFill>
              </a:rPr>
              <a:t>div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&lt;</a:t>
            </a:r>
            <a:r>
              <a:rPr>
                <a:solidFill>
                  <a:srgbClr val="2C9EDB"/>
                </a:solidFill>
              </a:rPr>
              <a:t>div </a:t>
            </a:r>
            <a:r>
              <a:rPr>
                <a:solidFill>
                  <a:srgbClr val="788E95"/>
                </a:solidFill>
              </a:rPr>
              <a:t>class=</a:t>
            </a:r>
            <a:r>
              <a:t>"main-wrap"</a:t>
            </a:r>
            <a:r>
              <a:rPr>
                <a:solidFill>
                  <a:srgbClr val="6A8188"/>
                </a:solidFill>
              </a:rPr>
              <a:t>&gt;</a:t>
            </a:r>
            <a:r>
              <a:rPr>
                <a:solidFill>
                  <a:srgbClr val="95A5A7"/>
                </a:solidFill>
              </a:rPr>
              <a:t>&lt;%- structure %&gt;</a:t>
            </a:r>
            <a:r>
              <a:rPr>
                <a:solidFill>
                  <a:srgbClr val="6A8188"/>
                </a:solidFill>
              </a:rPr>
              <a:t>&lt;/</a:t>
            </a:r>
            <a:r>
              <a:rPr>
                <a:solidFill>
                  <a:srgbClr val="2C9EDB"/>
                </a:solidFill>
              </a:rPr>
              <a:t>div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&lt;</a:t>
            </a:r>
            <a:r>
              <a:rPr>
                <a:solidFill>
                  <a:srgbClr val="2C9EDB"/>
                </a:solidFill>
              </a:rPr>
              <a:t>script </a:t>
            </a:r>
            <a:r>
              <a:rPr>
                <a:solidFill>
                  <a:srgbClr val="788E95"/>
                </a:solidFill>
              </a:rPr>
              <a:t>src=</a:t>
            </a:r>
            <a:r>
              <a:t>"./console.js?__inline"</a:t>
            </a:r>
            <a:r>
              <a:rPr>
                <a:solidFill>
                  <a:srgbClr val="6A8188"/>
                </a:solidFill>
              </a:rPr>
              <a:t>&gt;&lt;/</a:t>
            </a:r>
            <a:r>
              <a:rPr>
                <a:solidFill>
                  <a:srgbClr val="2C9EDB"/>
                </a:solidFill>
              </a:rPr>
              <a:t>script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</a:t>
            </a:r>
            <a:r>
              <a:rPr>
                <a:solidFill>
                  <a:srgbClr val="95A5A7"/>
                </a:solidFill>
              </a:rPr>
              <a:t>&lt;%- jsloader %&gt;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</a:t>
            </a:r>
            <a:r>
              <a:rPr>
                <a:solidFill>
                  <a:srgbClr val="95A5A7"/>
                </a:solidFill>
              </a:rPr>
              <a:t>&lt;%- jseditor %&gt;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95A5A7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&lt;</a:t>
            </a:r>
            <a:r>
              <a:rPr>
                <a:solidFill>
                  <a:srgbClr val="2C9EDB"/>
                </a:solidFill>
              </a:rPr>
              <a:t>script </a:t>
            </a:r>
            <a:r>
              <a:rPr>
                <a:solidFill>
                  <a:srgbClr val="788E95"/>
                </a:solidFill>
              </a:rPr>
              <a:t>src=</a:t>
            </a:r>
            <a:r>
              <a:t>"./require-config.js?__inline"</a:t>
            </a:r>
            <a:r>
              <a:rPr>
                <a:solidFill>
                  <a:srgbClr val="6A8188"/>
                </a:solidFill>
              </a:rPr>
              <a:t>&gt;&lt;/</a:t>
            </a:r>
            <a:r>
              <a:rPr>
                <a:solidFill>
                  <a:srgbClr val="2C9EDB"/>
                </a:solidFill>
              </a:rPr>
              <a:t>script</a:t>
            </a:r>
            <a:r>
              <a:rPr>
                <a:solidFill>
                  <a:srgbClr val="6A8188"/>
                </a:solidFill>
              </a:rPr>
              <a:t>&gt;</a:t>
            </a:r>
            <a:br>
              <a:rPr>
                <a:solidFill>
                  <a:srgbClr val="6A8188"/>
                </a:solidFill>
              </a:rPr>
            </a:br>
            <a:r>
              <a:rPr>
                <a:solidFill>
                  <a:srgbClr val="6A8188"/>
                </a:solidFill>
              </a:rPr>
              <a:t>    &lt;!--asyncPaths--&gt; </a:t>
            </a:r>
            <a:r>
              <a:rPr>
                <a:solidFill>
                  <a:srgbClr val="95A5A7"/>
                </a:solidFill>
              </a:rPr>
              <a:t>&lt;%- mainjs %&gt;</a:t>
            </a:r>
            <a:br>
              <a:rPr>
                <a:solidFill>
                  <a:srgbClr val="95A5A7"/>
                </a:solidFill>
              </a:rPr>
            </a:br>
            <a:r>
              <a:rPr>
                <a:solidFill>
                  <a:srgbClr val="6A8188"/>
                </a:solidFill>
              </a:rPr>
              <a:t>&lt;/</a:t>
            </a:r>
            <a:r>
              <a:rPr>
                <a:solidFill>
                  <a:srgbClr val="2C9EDB"/>
                </a:solidFill>
              </a:rPr>
              <a:t>body</a:t>
            </a:r>
            <a:r>
              <a:rPr>
                <a:solidFill>
                  <a:srgbClr val="6A8188"/>
                </a:solidFill>
              </a:rPr>
              <a:t>&gt;</a:t>
            </a:r>
            <a:endParaRPr>
              <a:solidFill>
                <a:srgbClr val="6A818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99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总体流程？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948323" y="3392238"/>
            <a:ext cx="1924714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运营活动</a:t>
            </a:r>
          </a:p>
        </p:txBody>
      </p:sp>
      <p:sp>
        <p:nvSpPr>
          <p:cNvPr id="385" name="Shape 385"/>
          <p:cNvSpPr/>
          <p:nvPr/>
        </p:nvSpPr>
        <p:spPr>
          <a:xfrm>
            <a:off x="3672482" y="5985151"/>
            <a:ext cx="1924714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模板库</a:t>
            </a:r>
          </a:p>
        </p:txBody>
      </p:sp>
      <p:sp>
        <p:nvSpPr>
          <p:cNvPr id="386" name="Shape 386"/>
          <p:cNvSpPr/>
          <p:nvPr/>
        </p:nvSpPr>
        <p:spPr>
          <a:xfrm>
            <a:off x="6698990" y="5989595"/>
            <a:ext cx="1924714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组件库</a:t>
            </a:r>
          </a:p>
        </p:txBody>
      </p:sp>
      <p:sp>
        <p:nvSpPr>
          <p:cNvPr id="387" name="Shape 387"/>
          <p:cNvSpPr/>
          <p:nvPr/>
        </p:nvSpPr>
        <p:spPr>
          <a:xfrm>
            <a:off x="3570397" y="3418887"/>
            <a:ext cx="1924714" cy="445111"/>
          </a:xfrm>
          <a:prstGeom prst="rect">
            <a:avLst/>
          </a:prstGeom>
          <a:solidFill>
            <a:srgbClr val="A53010"/>
          </a:solidFill>
          <a:ln w="12700">
            <a:solidFill>
              <a:srgbClr val="78230C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3570397" y="3379949"/>
            <a:ext cx="2128884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读取模版</a:t>
            </a:r>
          </a:p>
        </p:txBody>
      </p:sp>
      <p:sp>
        <p:nvSpPr>
          <p:cNvPr id="389" name="Shape 389"/>
          <p:cNvSpPr/>
          <p:nvPr/>
        </p:nvSpPr>
        <p:spPr>
          <a:xfrm>
            <a:off x="6617743" y="3431176"/>
            <a:ext cx="2087208" cy="445111"/>
          </a:xfrm>
          <a:prstGeom prst="rect">
            <a:avLst/>
          </a:prstGeom>
          <a:solidFill>
            <a:srgbClr val="A53010"/>
          </a:solidFill>
          <a:ln w="12700">
            <a:solidFill>
              <a:srgbClr val="78230C"/>
            </a:solidFill>
            <a:miter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6617743" y="3387794"/>
            <a:ext cx="2087208" cy="5318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整合组件</a:t>
            </a:r>
          </a:p>
        </p:txBody>
      </p:sp>
      <p:sp>
        <p:nvSpPr>
          <p:cNvPr id="391" name="Shape 391"/>
          <p:cNvSpPr/>
          <p:nvPr/>
        </p:nvSpPr>
        <p:spPr>
          <a:xfrm>
            <a:off x="9858649" y="1703136"/>
            <a:ext cx="1246888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发布</a:t>
            </a:r>
          </a:p>
        </p:txBody>
      </p:sp>
      <p:sp>
        <p:nvSpPr>
          <p:cNvPr id="392" name="Shape 392"/>
          <p:cNvSpPr/>
          <p:nvPr/>
        </p:nvSpPr>
        <p:spPr>
          <a:xfrm>
            <a:off x="9849942" y="3392112"/>
            <a:ext cx="1264302" cy="523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保存</a:t>
            </a:r>
          </a:p>
        </p:txBody>
      </p:sp>
      <p:sp>
        <p:nvSpPr>
          <p:cNvPr id="393" name="Shape 393"/>
          <p:cNvSpPr/>
          <p:nvPr/>
        </p:nvSpPr>
        <p:spPr>
          <a:xfrm>
            <a:off x="9849942" y="5081340"/>
            <a:ext cx="1264302" cy="5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3400">
                <a:solidFill>
                  <a:srgbClr val="839496"/>
                </a:solidFill>
              </a:defRPr>
            </a:lvl1pPr>
          </a:lstStyle>
          <a:p>
            <a:pPr/>
            <a:r>
              <a:t>预览</a:t>
            </a:r>
          </a:p>
        </p:txBody>
      </p:sp>
      <p:sp>
        <p:nvSpPr>
          <p:cNvPr id="394" name="Shape 394"/>
          <p:cNvSpPr/>
          <p:nvPr/>
        </p:nvSpPr>
        <p:spPr>
          <a:xfrm flipV="1">
            <a:off x="3023324" y="3648166"/>
            <a:ext cx="390436" cy="1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5" name="Shape 395"/>
          <p:cNvSpPr/>
          <p:nvPr/>
        </p:nvSpPr>
        <p:spPr>
          <a:xfrm flipV="1">
            <a:off x="5960119" y="3653732"/>
            <a:ext cx="390436" cy="1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6" name="Shape 396"/>
          <p:cNvSpPr/>
          <p:nvPr/>
        </p:nvSpPr>
        <p:spPr>
          <a:xfrm flipV="1">
            <a:off x="9085403" y="3653732"/>
            <a:ext cx="390437" cy="1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7" name="Shape 397"/>
          <p:cNvSpPr/>
          <p:nvPr/>
        </p:nvSpPr>
        <p:spPr>
          <a:xfrm flipV="1">
            <a:off x="9112344" y="2810253"/>
            <a:ext cx="363496" cy="36349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9112344" y="4242619"/>
            <a:ext cx="363496" cy="36349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9" name="Shape 399"/>
          <p:cNvSpPr/>
          <p:nvPr/>
        </p:nvSpPr>
        <p:spPr>
          <a:xfrm flipV="1">
            <a:off x="4532754" y="4777988"/>
            <a:ext cx="1" cy="336556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0" name="Shape 400"/>
          <p:cNvSpPr/>
          <p:nvPr/>
        </p:nvSpPr>
        <p:spPr>
          <a:xfrm flipV="1">
            <a:off x="7661346" y="4784133"/>
            <a:ext cx="1" cy="336555"/>
          </a:xfrm>
          <a:prstGeom prst="line">
            <a:avLst/>
          </a:prstGeom>
          <a:ln w="76200">
            <a:solidFill>
              <a:srgbClr val="839496"/>
            </a:solidFill>
            <a:miter/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643366" y="1751073"/>
            <a:ext cx="2640794" cy="2846900"/>
          </a:xfrm>
          <a:prstGeom prst="rect">
            <a:avLst/>
          </a:prstGeom>
          <a:ln w="50800">
            <a:solidFill>
              <a:srgbClr val="586E7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1038454" y="2185217"/>
            <a:ext cx="17444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403" name="Shape 403"/>
          <p:cNvSpPr/>
          <p:nvPr/>
        </p:nvSpPr>
        <p:spPr>
          <a:xfrm>
            <a:off x="3424993" y="1751073"/>
            <a:ext cx="5460688" cy="2846900"/>
          </a:xfrm>
          <a:prstGeom prst="rect">
            <a:avLst/>
          </a:prstGeom>
          <a:ln w="50800">
            <a:solidFill>
              <a:srgbClr val="586E7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5319952" y="2185217"/>
            <a:ext cx="13009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405" name="Shape 405"/>
          <p:cNvSpPr/>
          <p:nvPr/>
        </p:nvSpPr>
        <p:spPr>
          <a:xfrm>
            <a:off x="9555396" y="219486"/>
            <a:ext cx="2534627" cy="4066672"/>
          </a:xfrm>
          <a:prstGeom prst="rect">
            <a:avLst/>
          </a:prstGeom>
          <a:ln w="50800">
            <a:solidFill>
              <a:srgbClr val="586E7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9980045" y="653630"/>
            <a:ext cx="16853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history</a:t>
            </a:r>
          </a:p>
        </p:txBody>
      </p:sp>
      <p:sp>
        <p:nvSpPr>
          <p:cNvPr id="407" name="Shape 407"/>
          <p:cNvSpPr/>
          <p:nvPr/>
        </p:nvSpPr>
        <p:spPr>
          <a:xfrm>
            <a:off x="3326657" y="5499045"/>
            <a:ext cx="2640794" cy="2846899"/>
          </a:xfrm>
          <a:prstGeom prst="rect">
            <a:avLst/>
          </a:prstGeom>
          <a:ln w="50800">
            <a:solidFill>
              <a:srgbClr val="586E7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6340950" y="5499045"/>
            <a:ext cx="2640794" cy="2846899"/>
          </a:xfrm>
          <a:prstGeom prst="rect">
            <a:avLst/>
          </a:prstGeom>
          <a:ln w="50800">
            <a:solidFill>
              <a:srgbClr val="586E7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4303148" y="7189017"/>
            <a:ext cx="6776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tpl</a:t>
            </a:r>
          </a:p>
        </p:txBody>
      </p:sp>
      <p:sp>
        <p:nvSpPr>
          <p:cNvPr id="410" name="Shape 410"/>
          <p:cNvSpPr/>
          <p:nvPr/>
        </p:nvSpPr>
        <p:spPr>
          <a:xfrm>
            <a:off x="7100358" y="7189017"/>
            <a:ext cx="112197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39496"/>
                </a:solidFill>
              </a:defRPr>
            </a:lvl1pPr>
          </a:lstStyle>
          <a:p>
            <a:pPr/>
            <a:r>
              <a:t>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99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99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99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99"/>
                            </p:stCondLst>
                            <p:childTnLst>
                              <p:par>
                                <p:cTn id="30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99"/>
                            </p:stCondLst>
                            <p:childTnLst>
                              <p:par>
                                <p:cTn id="35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99"/>
                            </p:stCondLst>
                            <p:childTnLst>
                              <p:par>
                                <p:cTn id="40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499"/>
                            </p:stCondLst>
                            <p:childTnLst>
                              <p:par>
                                <p:cTn id="45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499"/>
                            </p:stCondLst>
                            <p:childTnLst>
                              <p:par>
                                <p:cTn id="50" presetClass="entr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7"/>
      <p:bldP build="whole" bldLvl="1" animBg="1" rev="0" advAuto="0" spid="410" grpId="9"/>
      <p:bldP build="whole" bldLvl="1" animBg="1" rev="0" advAuto="0" spid="409" grpId="10"/>
      <p:bldP build="whole" bldLvl="1" animBg="1" rev="0" advAuto="0" spid="405" grpId="1"/>
      <p:bldP build="whole" bldLvl="1" animBg="1" rev="0" advAuto="0" spid="408" grpId="8"/>
      <p:bldP build="whole" bldLvl="1" animBg="1" rev="0" advAuto="0" spid="406" grpId="2"/>
      <p:bldP build="whole" bldLvl="1" animBg="1" rev="0" advAuto="0" spid="401" grpId="3"/>
      <p:bldP build="whole" bldLvl="1" animBg="1" rev="0" advAuto="0" spid="403" grpId="4"/>
      <p:bldP build="whole" bldLvl="1" animBg="1" rev="0" advAuto="0" spid="402" grpId="5"/>
      <p:bldP build="whole" bldLvl="1" animBg="1" rev="0" advAuto="0" spid="404" grpId="6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编译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发布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861428" y="-152403"/>
            <a:ext cx="10659943" cy="1005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App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Common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Conf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Lib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Runtime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View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Db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component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r_panel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r_rec_course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ctrl.sh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edu_cms.iml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login_proxy.html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node_modules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package.json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publish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├── tpl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├── responsive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│   └── tribe</a:t>
            </a:r>
          </a:p>
          <a:p>
            <a:pPr algn="l">
              <a:defRPr sz="2400">
                <a:solidFill>
                  <a:srgbClr val="839496"/>
                </a:solidFill>
              </a:defRPr>
            </a:pPr>
            <a:r>
              <a:t>└── www</a:t>
            </a:r>
          </a:p>
        </p:txBody>
      </p:sp>
      <p:sp>
        <p:nvSpPr>
          <p:cNvPr id="421" name="Shape 421"/>
          <p:cNvSpPr/>
          <p:nvPr/>
        </p:nvSpPr>
        <p:spPr>
          <a:xfrm flipV="1">
            <a:off x="3153700" y="4873887"/>
            <a:ext cx="3698733" cy="2318332"/>
          </a:xfrm>
          <a:prstGeom prst="line">
            <a:avLst/>
          </a:prstGeom>
          <a:ln w="38100">
            <a:solidFill>
              <a:srgbClr val="586E7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7036636" y="-344888"/>
            <a:ext cx="5102896" cy="10109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839496"/>
                </a:solidFill>
              </a:defRPr>
            </a:pPr>
            <a:r>
              <a:t>├── campus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img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js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└── index.html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├── campus_h5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img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js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└── index.html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├── drawing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component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img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├── js</a:t>
            </a:r>
          </a:p>
          <a:p>
            <a:pPr algn="l">
              <a:defRPr sz="3800">
                <a:solidFill>
                  <a:srgbClr val="839496"/>
                </a:solidFill>
              </a:defRPr>
            </a:pPr>
            <a:r>
              <a:t>│   └── 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jimu_total_d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65066" y="-439540"/>
            <a:ext cx="16334932" cy="1155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3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bann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50065"/>
            <a:ext cx="13004801" cy="7253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未来的计划？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6353" y="1941519"/>
            <a:ext cx="4492095" cy="449209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4767659" y="5504223"/>
            <a:ext cx="346948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839496"/>
                </a:solidFill>
              </a:defRPr>
            </a:lvl1pPr>
          </a:lstStyle>
          <a:p>
            <a:pPr/>
            <a:r>
              <a:t>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4082" y="744434"/>
            <a:ext cx="4156636" cy="8264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9945" y="730997"/>
            <a:ext cx="3375708" cy="8264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482" y="730997"/>
            <a:ext cx="3818373" cy="657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whole" bldLvl="1" animBg="1" rev="0" advAuto="0" spid="16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CGI 体系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Q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069" y="1493213"/>
            <a:ext cx="6312662" cy="6767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E1F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积木650x2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4900" y="3606800"/>
            <a:ext cx="8255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NOT REPEAT YOURSELF!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G_20141103_16243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9" y="1229804"/>
            <a:ext cx="12984002" cy="729399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3303077" y="129012"/>
            <a:ext cx="4403329" cy="463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1" y="0"/>
                </a:moveTo>
                <a:cubicBezTo>
                  <a:pt x="139" y="0"/>
                  <a:pt x="0" y="133"/>
                  <a:pt x="0" y="296"/>
                </a:cubicBezTo>
                <a:lnTo>
                  <a:pt x="0" y="5625"/>
                </a:lnTo>
                <a:cubicBezTo>
                  <a:pt x="0" y="5789"/>
                  <a:pt x="139" y="5921"/>
                  <a:pt x="311" y="5921"/>
                </a:cubicBezTo>
                <a:lnTo>
                  <a:pt x="3695" y="5921"/>
                </a:lnTo>
                <a:lnTo>
                  <a:pt x="4320" y="21600"/>
                </a:lnTo>
                <a:lnTo>
                  <a:pt x="4943" y="5921"/>
                </a:lnTo>
                <a:lnTo>
                  <a:pt x="21289" y="5921"/>
                </a:lnTo>
                <a:cubicBezTo>
                  <a:pt x="21461" y="5921"/>
                  <a:pt x="21600" y="5789"/>
                  <a:pt x="21600" y="5625"/>
                </a:cubicBezTo>
                <a:lnTo>
                  <a:pt x="21600" y="296"/>
                </a:lnTo>
                <a:cubicBezTo>
                  <a:pt x="21600" y="133"/>
                  <a:pt x="21461" y="0"/>
                  <a:pt x="21289" y="0"/>
                </a:cubicBezTo>
                <a:lnTo>
                  <a:pt x="311" y="0"/>
                </a:lnTo>
                <a:close/>
              </a:path>
            </a:pathLst>
          </a:cu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她的需求是什么？</a:t>
            </a:r>
          </a:p>
        </p:txBody>
      </p:sp>
      <p:sp>
        <p:nvSpPr>
          <p:cNvPr id="176" name="Shape 176"/>
          <p:cNvSpPr/>
          <p:nvPr/>
        </p:nvSpPr>
        <p:spPr>
          <a:xfrm>
            <a:off x="6416725" y="5892174"/>
            <a:ext cx="4403329" cy="369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47" y="0"/>
                </a:moveTo>
                <a:lnTo>
                  <a:pt x="5124" y="14177"/>
                </a:lnTo>
                <a:lnTo>
                  <a:pt x="311" y="14177"/>
                </a:lnTo>
                <a:cubicBezTo>
                  <a:pt x="139" y="14177"/>
                  <a:pt x="0" y="14343"/>
                  <a:pt x="0" y="14548"/>
                </a:cubicBezTo>
                <a:lnTo>
                  <a:pt x="0" y="21229"/>
                </a:lnTo>
                <a:cubicBezTo>
                  <a:pt x="0" y="21434"/>
                  <a:pt x="139" y="21600"/>
                  <a:pt x="311" y="21600"/>
                </a:cubicBezTo>
                <a:lnTo>
                  <a:pt x="21289" y="21600"/>
                </a:lnTo>
                <a:cubicBezTo>
                  <a:pt x="21461" y="21600"/>
                  <a:pt x="21600" y="21434"/>
                  <a:pt x="21600" y="21229"/>
                </a:cubicBezTo>
                <a:lnTo>
                  <a:pt x="21600" y="14548"/>
                </a:lnTo>
                <a:cubicBezTo>
                  <a:pt x="21600" y="14343"/>
                  <a:pt x="21461" y="14177"/>
                  <a:pt x="21289" y="14177"/>
                </a:cubicBezTo>
                <a:lnTo>
                  <a:pt x="6370" y="14177"/>
                </a:lnTo>
                <a:lnTo>
                  <a:pt x="5747" y="0"/>
                </a:lnTo>
                <a:close/>
              </a:path>
            </a:pathLst>
          </a:cu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don’t repeat yourself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运营活动的特点</a:t>
            </a:r>
          </a:p>
        </p:txBody>
      </p:sp>
      <p:sp>
        <p:nvSpPr>
          <p:cNvPr id="181" name="Shape 181"/>
          <p:cNvSpPr/>
          <p:nvPr/>
        </p:nvSpPr>
        <p:spPr>
          <a:xfrm>
            <a:off x="3130550" y="3411765"/>
            <a:ext cx="6743701" cy="84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时效，时效，时效！</a:t>
            </a:r>
          </a:p>
        </p:txBody>
      </p:sp>
      <p:sp>
        <p:nvSpPr>
          <p:cNvPr id="182" name="Shape 182"/>
          <p:cNvSpPr/>
          <p:nvPr/>
        </p:nvSpPr>
        <p:spPr>
          <a:xfrm>
            <a:off x="4603749" y="4972634"/>
            <a:ext cx="3797301" cy="84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839496"/>
                </a:solidFill>
              </a:defRPr>
            </a:lvl1pPr>
          </a:lstStyle>
          <a:p>
            <a:pPr/>
            <a:r>
              <a:t>铺天盖地！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8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G_20141103_16243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9" y="1229804"/>
            <a:ext cx="12984002" cy="7293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E1F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积木650x2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4900" y="3606800"/>
            <a:ext cx="8255000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86E75"/>
      </a:dk1>
      <a:lt1>
        <a:srgbClr val="FDF6E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Grande"/>
        <a:ea typeface="LucidaGrande"/>
        <a:cs typeface="LucidaGrande"/>
      </a:majorFont>
      <a:minorFont>
        <a:latin typeface="LucidaGrande"/>
        <a:ea typeface="LucidaGrande"/>
        <a:cs typeface="Lucida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86E75"/>
            </a:solidFill>
            <a:effectLst/>
            <a:uFillTx/>
            <a:latin typeface="+mn-lt"/>
            <a:ea typeface="+mn-ea"/>
            <a:cs typeface="+mn-cs"/>
            <a:sym typeface="Lucida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Grande"/>
        <a:ea typeface="LucidaGrande"/>
        <a:cs typeface="LucidaGrande"/>
      </a:majorFont>
      <a:minorFont>
        <a:latin typeface="LucidaGrande"/>
        <a:ea typeface="LucidaGrande"/>
        <a:cs typeface="Lucida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86E75"/>
            </a:solidFill>
            <a:effectLst/>
            <a:uFillTx/>
            <a:latin typeface="+mn-lt"/>
            <a:ea typeface="+mn-ea"/>
            <a:cs typeface="+mn-cs"/>
            <a:sym typeface="Lucida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